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425F6-2660-4A84-B5BC-A1C5187E8235}" v="29" dt="2020-03-17T16:03:51.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44" d="100"/>
          <a:sy n="44"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B44DA-429B-4FDF-B5ED-FCCF45108C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987922-8E6C-4BFD-8B9B-241541531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72D8C0-4641-4101-A814-0BFC95B00C23}"/>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5" name="Footer Placeholder 4">
            <a:extLst>
              <a:ext uri="{FF2B5EF4-FFF2-40B4-BE49-F238E27FC236}">
                <a16:creationId xmlns:a16="http://schemas.microsoft.com/office/drawing/2014/main" id="{23BB56E9-2375-4FBF-9E18-CC60A777B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B197AB-3D6D-46D6-AB1E-90A3A3F8430F}"/>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337879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0D00-AA8C-4CBC-A814-E98B255B6D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E52CD3-CC6F-4B84-B6E8-4048542AC7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FADB4-A6A8-4053-910B-C35B0BB60180}"/>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5" name="Footer Placeholder 4">
            <a:extLst>
              <a:ext uri="{FF2B5EF4-FFF2-40B4-BE49-F238E27FC236}">
                <a16:creationId xmlns:a16="http://schemas.microsoft.com/office/drawing/2014/main" id="{E8DB76F4-90DB-405D-9817-262B1C818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BDF9B-81D3-42B3-8970-CA032A6A1DE2}"/>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242063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4690A-3C25-4D7A-B29F-747D84E95C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95EAB1-DBBE-47A4-A2F0-ABF5A2B173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7B2F6-7951-4F33-9DFF-CDD5F235AC39}"/>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5" name="Footer Placeholder 4">
            <a:extLst>
              <a:ext uri="{FF2B5EF4-FFF2-40B4-BE49-F238E27FC236}">
                <a16:creationId xmlns:a16="http://schemas.microsoft.com/office/drawing/2014/main" id="{4CCDF40A-3893-4AC0-A771-8659EA609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1EF0F-5636-4C4F-A22E-787F4D8810D7}"/>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368657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0C13-45DE-46D4-BCEC-25CCED0FB1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2147FE-2128-45D3-8C5F-C4DA95B130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DF0C2C-654E-4094-9B04-60061A9EA0CE}"/>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5" name="Footer Placeholder 4">
            <a:extLst>
              <a:ext uri="{FF2B5EF4-FFF2-40B4-BE49-F238E27FC236}">
                <a16:creationId xmlns:a16="http://schemas.microsoft.com/office/drawing/2014/main" id="{C4F14BF1-D313-46DC-A0B5-E14CC2AD5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4B849-2B21-477A-825E-B13716009D28}"/>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152208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388FC-5DAC-4BBB-BAF5-588BA63D0B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C95D6B-A5AE-4662-9B98-1549BA7E01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AA1A2A-3E1C-4434-9CA3-DC4363ED035A}"/>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5" name="Footer Placeholder 4">
            <a:extLst>
              <a:ext uri="{FF2B5EF4-FFF2-40B4-BE49-F238E27FC236}">
                <a16:creationId xmlns:a16="http://schemas.microsoft.com/office/drawing/2014/main" id="{65B7F9AB-9819-4E5D-A9A7-93F845BE0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08D49-B958-4C40-8EE4-E4C14507E363}"/>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362139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2836-E123-4C55-87FE-93FEDC56B5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6E9D0-A099-46BE-BE84-5551792C59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ACFCEF-0EAE-40D0-915E-04E0DC1A2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64416E-29A8-4920-8C5E-9742FE3E69EE}"/>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6" name="Footer Placeholder 5">
            <a:extLst>
              <a:ext uri="{FF2B5EF4-FFF2-40B4-BE49-F238E27FC236}">
                <a16:creationId xmlns:a16="http://schemas.microsoft.com/office/drawing/2014/main" id="{AFFCF292-3A57-4243-B1B6-2DDECADCE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93657-C92B-44FD-8680-D8556802E69A}"/>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269530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5605-0A69-4F81-8832-282F9160DD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54ACDB-A8D4-43C2-A35A-B139155658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E995A-F961-454E-8BB5-78F0206BA3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1E0865-D285-4C66-80DC-E2E09C9A73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024FF-F7A3-4C88-A064-4533E30212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49F746-03C3-4784-881B-7E8C3967D814}"/>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8" name="Footer Placeholder 7">
            <a:extLst>
              <a:ext uri="{FF2B5EF4-FFF2-40B4-BE49-F238E27FC236}">
                <a16:creationId xmlns:a16="http://schemas.microsoft.com/office/drawing/2014/main" id="{6A2697BC-CB33-4FF6-AE3C-9D117A3319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8F2787-8611-45AB-8BA6-901D96800860}"/>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425116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52A7-78B8-4BA7-BA06-7DA9E2F0CB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F3E92D-A821-4DF4-843D-E75C9B9A03C8}"/>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4" name="Footer Placeholder 3">
            <a:extLst>
              <a:ext uri="{FF2B5EF4-FFF2-40B4-BE49-F238E27FC236}">
                <a16:creationId xmlns:a16="http://schemas.microsoft.com/office/drawing/2014/main" id="{D91B8384-3215-4570-976F-12F787D239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1A540F-9EEB-4B2B-A538-0310C271E765}"/>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213719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87CFFF-170C-42D6-A62E-1D2241D592C1}"/>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3" name="Footer Placeholder 2">
            <a:extLst>
              <a:ext uri="{FF2B5EF4-FFF2-40B4-BE49-F238E27FC236}">
                <a16:creationId xmlns:a16="http://schemas.microsoft.com/office/drawing/2014/main" id="{BA05CC91-886E-4AB8-8C94-E6EE1A383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810AB2-9AE6-4154-A4C0-AEBB4B7BF340}"/>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419209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8A3F-D528-4864-802C-3A0940B05C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426706-2588-412E-B933-A8ED93F37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3B7327-C968-4FFC-87C1-F40AA8B73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19FAC-6E57-46DD-9E76-0C9651445AA6}"/>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6" name="Footer Placeholder 5">
            <a:extLst>
              <a:ext uri="{FF2B5EF4-FFF2-40B4-BE49-F238E27FC236}">
                <a16:creationId xmlns:a16="http://schemas.microsoft.com/office/drawing/2014/main" id="{4D1F410C-942F-4AF3-97BF-2FC552A43A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641FB6-96CD-4603-8F81-AEDAE9ADCE19}"/>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110882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AC907-5861-40B6-A3C6-CE59B122E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C8758B-E36D-4A81-964E-13BE3347F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6F88C7-3394-4231-8C8D-38B2E5A67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86DEF-EAFA-4B70-AAFF-E1CC76971334}"/>
              </a:ext>
            </a:extLst>
          </p:cNvPr>
          <p:cNvSpPr>
            <a:spLocks noGrp="1"/>
          </p:cNvSpPr>
          <p:nvPr>
            <p:ph type="dt" sz="half" idx="10"/>
          </p:nvPr>
        </p:nvSpPr>
        <p:spPr/>
        <p:txBody>
          <a:bodyPr/>
          <a:lstStyle/>
          <a:p>
            <a:fld id="{6692D384-4B4C-4434-9817-490D0532582B}" type="datetimeFigureOut">
              <a:rPr lang="en-US" smtClean="0"/>
              <a:t>3/30/2020</a:t>
            </a:fld>
            <a:endParaRPr lang="en-US"/>
          </a:p>
        </p:txBody>
      </p:sp>
      <p:sp>
        <p:nvSpPr>
          <p:cNvPr id="6" name="Footer Placeholder 5">
            <a:extLst>
              <a:ext uri="{FF2B5EF4-FFF2-40B4-BE49-F238E27FC236}">
                <a16:creationId xmlns:a16="http://schemas.microsoft.com/office/drawing/2014/main" id="{8FF10A3A-AB1E-4A73-B59F-F5228B3364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1BEA7-B34C-4DD8-899F-5012E259D8B0}"/>
              </a:ext>
            </a:extLst>
          </p:cNvPr>
          <p:cNvSpPr>
            <a:spLocks noGrp="1"/>
          </p:cNvSpPr>
          <p:nvPr>
            <p:ph type="sldNum" sz="quarter" idx="12"/>
          </p:nvPr>
        </p:nvSpPr>
        <p:spPr/>
        <p:txBody>
          <a:bodyPr/>
          <a:lstStyle/>
          <a:p>
            <a:fld id="{D526B032-782F-4F95-BAD9-C61DF373D819}" type="slidenum">
              <a:rPr lang="en-US" smtClean="0"/>
              <a:t>‹#›</a:t>
            </a:fld>
            <a:endParaRPr lang="en-US"/>
          </a:p>
        </p:txBody>
      </p:sp>
    </p:spTree>
    <p:extLst>
      <p:ext uri="{BB962C8B-B14F-4D97-AF65-F5344CB8AC3E}">
        <p14:creationId xmlns:p14="http://schemas.microsoft.com/office/powerpoint/2010/main" val="82922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FBB8C8-9988-4AC1-AC2A-8C917EF258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C5CA0B-5FC0-4588-89D7-6F8410E8FE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123A0-8FE5-4BB7-ACEB-E4672E773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2D384-4B4C-4434-9817-490D0532582B}" type="datetimeFigureOut">
              <a:rPr lang="en-US" smtClean="0"/>
              <a:t>3/30/2020</a:t>
            </a:fld>
            <a:endParaRPr lang="en-US"/>
          </a:p>
        </p:txBody>
      </p:sp>
      <p:sp>
        <p:nvSpPr>
          <p:cNvPr id="5" name="Footer Placeholder 4">
            <a:extLst>
              <a:ext uri="{FF2B5EF4-FFF2-40B4-BE49-F238E27FC236}">
                <a16:creationId xmlns:a16="http://schemas.microsoft.com/office/drawing/2014/main" id="{A9B6883C-0BF4-4E89-85DF-B51A397590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75590E-DCFA-4527-B6F2-92928AA1D7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6B032-782F-4F95-BAD9-C61DF373D819}" type="slidenum">
              <a:rPr lang="en-US" smtClean="0"/>
              <a:t>‹#›</a:t>
            </a:fld>
            <a:endParaRPr lang="en-US"/>
          </a:p>
        </p:txBody>
      </p:sp>
    </p:spTree>
    <p:extLst>
      <p:ext uri="{BB962C8B-B14F-4D97-AF65-F5344CB8AC3E}">
        <p14:creationId xmlns:p14="http://schemas.microsoft.com/office/powerpoint/2010/main" val="273319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rtm.es/billetes-y-tarifas/nueva-tarifa-abono-joven.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ripadvisor.es/Attractions-g187514-Activities-Madrid.html" TargetMode="External"/><Relationship Id="rId2" Type="http://schemas.openxmlformats.org/officeDocument/2006/relationships/hyperlink" Target="https://www.timeout.es/madrid/es/que-hacer/mejores-cosas-para-hacer-en-madri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xtranjeros.mitramiss.gob.es/es/ModelosSolicitudes/Mod_solicitudes2/index.html" TargetMode="External"/><Relationship Id="rId2" Type="http://schemas.openxmlformats.org/officeDocument/2006/relationships/hyperlink" Target="https://sede.administracionespublicas.gob.es/pagina/index/directorio/icpplus" TargetMode="External"/><Relationship Id="rId1" Type="http://schemas.openxmlformats.org/officeDocument/2006/relationships/slideLayout" Target="../slideLayouts/slideLayout2.xml"/><Relationship Id="rId4" Type="http://schemas.openxmlformats.org/officeDocument/2006/relationships/hyperlink" Target="https://sede.policia.gob.es:38089/Tasa790_012/ImpresoRellen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ACD1-C0DC-4776-B62F-A33A828DD43F}"/>
              </a:ext>
            </a:extLst>
          </p:cNvPr>
          <p:cNvSpPr>
            <a:spLocks noGrp="1"/>
          </p:cNvSpPr>
          <p:nvPr>
            <p:ph type="ctrTitle"/>
          </p:nvPr>
        </p:nvSpPr>
        <p:spPr>
          <a:xfrm>
            <a:off x="1524000" y="304800"/>
            <a:ext cx="9144000" cy="1895061"/>
          </a:xfrm>
        </p:spPr>
        <p:txBody>
          <a:bodyPr>
            <a:normAutofit/>
          </a:bodyPr>
          <a:lstStyle/>
          <a:p>
            <a:r>
              <a:rPr lang="en-US" sz="9600" dirty="0"/>
              <a:t>PROTOTIPO </a:t>
            </a:r>
          </a:p>
        </p:txBody>
      </p:sp>
      <p:sp>
        <p:nvSpPr>
          <p:cNvPr id="3" name="Subtitle 2">
            <a:extLst>
              <a:ext uri="{FF2B5EF4-FFF2-40B4-BE49-F238E27FC236}">
                <a16:creationId xmlns:a16="http://schemas.microsoft.com/office/drawing/2014/main" id="{DDF7F11C-CE80-41E6-834D-A5801C5F1D82}"/>
              </a:ext>
            </a:extLst>
          </p:cNvPr>
          <p:cNvSpPr>
            <a:spLocks noGrp="1"/>
          </p:cNvSpPr>
          <p:nvPr>
            <p:ph type="subTitle" idx="1"/>
          </p:nvPr>
        </p:nvSpPr>
        <p:spPr>
          <a:xfrm>
            <a:off x="1524000" y="2345635"/>
            <a:ext cx="9144000" cy="2912165"/>
          </a:xfrm>
        </p:spPr>
        <p:txBody>
          <a:bodyPr/>
          <a:lstStyle/>
          <a:p>
            <a:r>
              <a:rPr lang="en-US" dirty="0" err="1"/>
              <a:t>Queremos</a:t>
            </a:r>
            <a:r>
              <a:rPr lang="en-US" dirty="0"/>
              <a:t>, con </a:t>
            </a:r>
            <a:r>
              <a:rPr lang="en-US" dirty="0" err="1"/>
              <a:t>este</a:t>
            </a:r>
            <a:r>
              <a:rPr lang="en-US" dirty="0"/>
              <a:t> </a:t>
            </a:r>
            <a:r>
              <a:rPr lang="en-US" dirty="0" err="1"/>
              <a:t>prototipo</a:t>
            </a:r>
            <a:r>
              <a:rPr lang="en-US" dirty="0"/>
              <a:t>, </a:t>
            </a:r>
            <a:r>
              <a:rPr lang="en-US" dirty="0" err="1"/>
              <a:t>facilitar</a:t>
            </a:r>
            <a:r>
              <a:rPr lang="en-US" dirty="0"/>
              <a:t> a los </a:t>
            </a:r>
            <a:r>
              <a:rPr lang="en-US" dirty="0" err="1"/>
              <a:t>futuros</a:t>
            </a:r>
            <a:r>
              <a:rPr lang="en-US" dirty="0"/>
              <a:t> </a:t>
            </a:r>
            <a:r>
              <a:rPr lang="en-US" dirty="0" err="1"/>
              <a:t>alumnos</a:t>
            </a:r>
            <a:r>
              <a:rPr lang="en-US" dirty="0"/>
              <a:t> de la UFM Madrid el </a:t>
            </a:r>
            <a:r>
              <a:rPr lang="en-US" dirty="0" err="1"/>
              <a:t>conocimiento</a:t>
            </a:r>
            <a:r>
              <a:rPr lang="en-US" dirty="0"/>
              <a:t> de </a:t>
            </a:r>
            <a:r>
              <a:rPr lang="en-US" dirty="0" err="1"/>
              <a:t>todos</a:t>
            </a:r>
            <a:r>
              <a:rPr lang="en-US" dirty="0"/>
              <a:t> los </a:t>
            </a:r>
            <a:r>
              <a:rPr lang="en-US" dirty="0" err="1"/>
              <a:t>procesos</a:t>
            </a:r>
            <a:r>
              <a:rPr lang="en-US" dirty="0"/>
              <a:t>, antes de </a:t>
            </a:r>
            <a:r>
              <a:rPr lang="en-US" dirty="0" err="1"/>
              <a:t>iniciar</a:t>
            </a:r>
            <a:r>
              <a:rPr lang="en-US" dirty="0"/>
              <a:t> </a:t>
            </a:r>
            <a:r>
              <a:rPr lang="en-US" dirty="0" err="1"/>
              <a:t>su</a:t>
            </a:r>
            <a:r>
              <a:rPr lang="en-US" dirty="0"/>
              <a:t> Aventura </a:t>
            </a:r>
            <a:r>
              <a:rPr lang="en-US" dirty="0" err="1"/>
              <a:t>en</a:t>
            </a:r>
            <a:r>
              <a:rPr lang="en-US" dirty="0"/>
              <a:t> Madrid, para </a:t>
            </a:r>
            <a:r>
              <a:rPr lang="en-US" dirty="0" err="1"/>
              <a:t>reducir</a:t>
            </a:r>
            <a:r>
              <a:rPr lang="en-US" dirty="0"/>
              <a:t> el factor del error </a:t>
            </a:r>
            <a:r>
              <a:rPr lang="en-US" dirty="0" err="1"/>
              <a:t>humano</a:t>
            </a:r>
            <a:r>
              <a:rPr lang="en-US" dirty="0"/>
              <a:t> y  </a:t>
            </a:r>
            <a:r>
              <a:rPr lang="en-US" dirty="0" err="1"/>
              <a:t>ademas</a:t>
            </a:r>
            <a:r>
              <a:rPr lang="en-US" dirty="0"/>
              <a:t>, </a:t>
            </a:r>
            <a:r>
              <a:rPr lang="en-US" dirty="0" err="1"/>
              <a:t>conseguir</a:t>
            </a:r>
            <a:r>
              <a:rPr lang="en-US" dirty="0"/>
              <a:t> que los </a:t>
            </a:r>
            <a:r>
              <a:rPr lang="en-US" dirty="0" err="1"/>
              <a:t>alumnos</a:t>
            </a:r>
            <a:r>
              <a:rPr lang="en-US" dirty="0"/>
              <a:t> </a:t>
            </a:r>
            <a:r>
              <a:rPr lang="en-US" dirty="0" err="1"/>
              <a:t>sepan</a:t>
            </a:r>
            <a:r>
              <a:rPr lang="en-US" dirty="0"/>
              <a:t> </a:t>
            </a:r>
            <a:r>
              <a:rPr lang="en-US" dirty="0" err="1"/>
              <a:t>claramente</a:t>
            </a:r>
            <a:r>
              <a:rPr lang="en-US" dirty="0"/>
              <a:t> los </a:t>
            </a:r>
            <a:r>
              <a:rPr lang="en-US" dirty="0" err="1"/>
              <a:t>procesos</a:t>
            </a:r>
            <a:r>
              <a:rPr lang="en-US" dirty="0"/>
              <a:t> a </a:t>
            </a:r>
            <a:r>
              <a:rPr lang="en-US" dirty="0" err="1"/>
              <a:t>seguir</a:t>
            </a:r>
            <a:r>
              <a:rPr lang="en-US"/>
              <a:t>.</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5383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18791-71A7-4D09-A894-0CC108E6A125}"/>
              </a:ext>
            </a:extLst>
          </p:cNvPr>
          <p:cNvSpPr>
            <a:spLocks noGrp="1"/>
          </p:cNvSpPr>
          <p:nvPr>
            <p:ph type="title"/>
          </p:nvPr>
        </p:nvSpPr>
        <p:spPr/>
        <p:txBody>
          <a:bodyPr/>
          <a:lstStyle/>
          <a:p>
            <a:r>
              <a:rPr lang="en-US" i="1" dirty="0"/>
              <a:t>#8 / </a:t>
            </a:r>
            <a:r>
              <a:rPr lang="en-US" i="1" dirty="0" err="1">
                <a:effectLst>
                  <a:outerShdw blurRad="38100" dist="38100" dir="2700000" algn="tl">
                    <a:srgbClr val="000000">
                      <a:alpha val="43137"/>
                    </a:srgbClr>
                  </a:outerShdw>
                </a:effectLst>
              </a:rPr>
              <a:t>Transporte</a:t>
            </a:r>
            <a:r>
              <a:rPr lang="en-US" i="1" dirty="0">
                <a:effectLst>
                  <a:outerShdw blurRad="38100" dist="38100" dir="2700000" algn="tl">
                    <a:srgbClr val="000000">
                      <a:alpha val="43137"/>
                    </a:srgbClr>
                  </a:outerShdw>
                </a:effectLst>
              </a:rPr>
              <a:t> Madrid</a:t>
            </a:r>
            <a:r>
              <a:rPr lang="en-US" i="1" dirty="0"/>
              <a:t> </a:t>
            </a:r>
          </a:p>
        </p:txBody>
      </p:sp>
      <p:sp>
        <p:nvSpPr>
          <p:cNvPr id="3" name="Content Placeholder 2">
            <a:extLst>
              <a:ext uri="{FF2B5EF4-FFF2-40B4-BE49-F238E27FC236}">
                <a16:creationId xmlns:a16="http://schemas.microsoft.com/office/drawing/2014/main" id="{73498220-841E-42D9-BD5A-D5615D78FCFF}"/>
              </a:ext>
            </a:extLst>
          </p:cNvPr>
          <p:cNvSpPr>
            <a:spLocks noGrp="1"/>
          </p:cNvSpPr>
          <p:nvPr>
            <p:ph idx="1"/>
          </p:nvPr>
        </p:nvSpPr>
        <p:spPr/>
        <p:txBody>
          <a:bodyPr/>
          <a:lstStyle/>
          <a:p>
            <a:r>
              <a:rPr lang="en-US" dirty="0"/>
              <a:t>Para </a:t>
            </a:r>
            <a:r>
              <a:rPr lang="en-US" dirty="0" err="1"/>
              <a:t>facilitarte</a:t>
            </a:r>
            <a:r>
              <a:rPr lang="en-US" dirty="0"/>
              <a:t> los </a:t>
            </a:r>
            <a:r>
              <a:rPr lang="en-US" dirty="0" err="1"/>
              <a:t>desplazamientos</a:t>
            </a:r>
            <a:r>
              <a:rPr lang="en-US" dirty="0"/>
              <a:t> y </a:t>
            </a:r>
            <a:r>
              <a:rPr lang="en-US" dirty="0" err="1"/>
              <a:t>ahorrar</a:t>
            </a:r>
            <a:r>
              <a:rPr lang="en-US" dirty="0"/>
              <a:t> </a:t>
            </a:r>
            <a:r>
              <a:rPr lang="en-US" dirty="0" err="1"/>
              <a:t>dinero</a:t>
            </a:r>
            <a:r>
              <a:rPr lang="en-US" dirty="0"/>
              <a:t> </a:t>
            </a:r>
            <a:r>
              <a:rPr lang="en-US" dirty="0" err="1"/>
              <a:t>en</a:t>
            </a:r>
            <a:r>
              <a:rPr lang="en-US" dirty="0"/>
              <a:t> </a:t>
            </a:r>
            <a:r>
              <a:rPr lang="en-US" dirty="0" err="1"/>
              <a:t>moverte</a:t>
            </a:r>
            <a:r>
              <a:rPr lang="en-US" dirty="0"/>
              <a:t> por Madrid, te </a:t>
            </a:r>
            <a:r>
              <a:rPr lang="en-US" dirty="0" err="1"/>
              <a:t>recomendamos</a:t>
            </a:r>
            <a:r>
              <a:rPr lang="en-US" dirty="0"/>
              <a:t> </a:t>
            </a:r>
            <a:r>
              <a:rPr lang="en-US" dirty="0" err="1"/>
              <a:t>sacarte</a:t>
            </a:r>
            <a:r>
              <a:rPr lang="en-US" dirty="0"/>
              <a:t> el bono </a:t>
            </a:r>
            <a:r>
              <a:rPr lang="en-US" dirty="0" err="1"/>
              <a:t>transporte</a:t>
            </a:r>
            <a:r>
              <a:rPr lang="en-US" dirty="0"/>
              <a:t>. Es una </a:t>
            </a:r>
            <a:r>
              <a:rPr lang="en-US" dirty="0" err="1"/>
              <a:t>tarjeta</a:t>
            </a:r>
            <a:r>
              <a:rPr lang="en-US" dirty="0"/>
              <a:t> que te </a:t>
            </a:r>
            <a:r>
              <a:rPr lang="en-US" dirty="0" err="1"/>
              <a:t>permite</a:t>
            </a:r>
            <a:r>
              <a:rPr lang="en-US" dirty="0"/>
              <a:t> </a:t>
            </a:r>
            <a:r>
              <a:rPr lang="en-US" dirty="0" err="1"/>
              <a:t>moverte</a:t>
            </a:r>
            <a:r>
              <a:rPr lang="en-US" dirty="0"/>
              <a:t> por </a:t>
            </a:r>
            <a:r>
              <a:rPr lang="en-US" dirty="0" err="1"/>
              <a:t>toda</a:t>
            </a:r>
            <a:r>
              <a:rPr lang="en-US" dirty="0"/>
              <a:t> la </a:t>
            </a:r>
            <a:r>
              <a:rPr lang="en-US" dirty="0" err="1"/>
              <a:t>comunidad</a:t>
            </a:r>
            <a:r>
              <a:rPr lang="en-US" dirty="0"/>
              <a:t> </a:t>
            </a:r>
            <a:r>
              <a:rPr lang="en-US" dirty="0" err="1"/>
              <a:t>pagando</a:t>
            </a:r>
            <a:r>
              <a:rPr lang="en-US" dirty="0"/>
              <a:t> un </a:t>
            </a:r>
            <a:r>
              <a:rPr lang="en-US" dirty="0" err="1"/>
              <a:t>mensualidad</a:t>
            </a:r>
            <a:r>
              <a:rPr lang="en-US" dirty="0"/>
              <a:t> </a:t>
            </a:r>
            <a:r>
              <a:rPr lang="en-US" dirty="0" err="1"/>
              <a:t>basta</a:t>
            </a:r>
            <a:r>
              <a:rPr lang="en-US" dirty="0"/>
              <a:t> </a:t>
            </a:r>
            <a:r>
              <a:rPr lang="en-US" dirty="0" err="1"/>
              <a:t>razonable</a:t>
            </a:r>
            <a:r>
              <a:rPr lang="en-US" dirty="0"/>
              <a:t> y accessible.</a:t>
            </a:r>
          </a:p>
          <a:p>
            <a:r>
              <a:rPr lang="en-US" dirty="0"/>
              <a:t>Entre </a:t>
            </a:r>
            <a:r>
              <a:rPr lang="en-US" dirty="0" err="1"/>
              <a:t>en</a:t>
            </a:r>
            <a:r>
              <a:rPr lang="en-US" dirty="0"/>
              <a:t> </a:t>
            </a:r>
            <a:r>
              <a:rPr lang="en-US" dirty="0" err="1"/>
              <a:t>este</a:t>
            </a:r>
            <a:r>
              <a:rPr lang="en-US" dirty="0"/>
              <a:t> link y </a:t>
            </a:r>
            <a:r>
              <a:rPr lang="en-US" dirty="0" err="1"/>
              <a:t>pida</a:t>
            </a:r>
            <a:r>
              <a:rPr lang="en-US" dirty="0"/>
              <a:t> </a:t>
            </a:r>
            <a:r>
              <a:rPr lang="en-US" dirty="0" err="1"/>
              <a:t>su</a:t>
            </a:r>
            <a:r>
              <a:rPr lang="en-US" dirty="0"/>
              <a:t> </a:t>
            </a:r>
            <a:r>
              <a:rPr lang="en-US" dirty="0" err="1"/>
              <a:t>tarjeta</a:t>
            </a:r>
            <a:r>
              <a:rPr lang="en-US" dirty="0"/>
              <a:t> </a:t>
            </a:r>
          </a:p>
          <a:p>
            <a:pPr marL="0" indent="0">
              <a:buNone/>
            </a:pPr>
            <a:r>
              <a:rPr lang="en-US" dirty="0"/>
              <a:t>  - </a:t>
            </a:r>
            <a:r>
              <a:rPr lang="en-US" dirty="0">
                <a:hlinkClick r:id="rId2"/>
              </a:rPr>
              <a:t>https://www.crtm.es/billetes-y-tarifas/nueva-tarifa-abono-joven.aspx</a:t>
            </a:r>
            <a:endParaRPr lang="en-US" dirty="0"/>
          </a:p>
        </p:txBody>
      </p:sp>
    </p:spTree>
    <p:extLst>
      <p:ext uri="{BB962C8B-B14F-4D97-AF65-F5344CB8AC3E}">
        <p14:creationId xmlns:p14="http://schemas.microsoft.com/office/powerpoint/2010/main" val="151378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81B6F-C4A7-461A-B7CE-F6A72398A5E9}"/>
              </a:ext>
            </a:extLst>
          </p:cNvPr>
          <p:cNvSpPr>
            <a:spLocks noGrp="1"/>
          </p:cNvSpPr>
          <p:nvPr>
            <p:ph type="title"/>
          </p:nvPr>
        </p:nvSpPr>
        <p:spPr>
          <a:xfrm>
            <a:off x="838200" y="323298"/>
            <a:ext cx="10515600" cy="1063625"/>
          </a:xfrm>
        </p:spPr>
        <p:txBody>
          <a:bodyPr>
            <a:normAutofit/>
          </a:bodyPr>
          <a:lstStyle/>
          <a:p>
            <a:pPr algn="ctr"/>
            <a:r>
              <a:rPr lang="en-US" sz="5400" i="1" dirty="0">
                <a:solidFill>
                  <a:srgbClr val="FF0000"/>
                </a:solidFill>
              </a:rPr>
              <a:t>DESTINO, MADRID!!</a:t>
            </a:r>
          </a:p>
        </p:txBody>
      </p:sp>
      <p:sp>
        <p:nvSpPr>
          <p:cNvPr id="4" name="TextBox 3">
            <a:extLst>
              <a:ext uri="{FF2B5EF4-FFF2-40B4-BE49-F238E27FC236}">
                <a16:creationId xmlns:a16="http://schemas.microsoft.com/office/drawing/2014/main" id="{CAF6A301-AB6C-4566-9E69-C8242B566288}"/>
              </a:ext>
            </a:extLst>
          </p:cNvPr>
          <p:cNvSpPr txBox="1"/>
          <p:nvPr/>
        </p:nvSpPr>
        <p:spPr>
          <a:xfrm>
            <a:off x="2388393" y="1169342"/>
            <a:ext cx="7415213" cy="461665"/>
          </a:xfrm>
          <a:prstGeom prst="rect">
            <a:avLst/>
          </a:prstGeom>
          <a:noFill/>
        </p:spPr>
        <p:txBody>
          <a:bodyPr wrap="square" rtlCol="0">
            <a:spAutoFit/>
          </a:bodyPr>
          <a:lstStyle/>
          <a:p>
            <a:pPr algn="ctr"/>
            <a:r>
              <a:rPr lang="en-US" sz="2400" dirty="0">
                <a:solidFill>
                  <a:schemeClr val="tx1">
                    <a:lumMod val="75000"/>
                    <a:lumOff val="25000"/>
                  </a:schemeClr>
                </a:solidFill>
              </a:rPr>
              <a:t>SIGUE LOS PASOS Y PREPARA TU VIAJE!!</a:t>
            </a:r>
          </a:p>
        </p:txBody>
      </p:sp>
      <p:sp>
        <p:nvSpPr>
          <p:cNvPr id="5" name="Rectangle 4">
            <a:extLst>
              <a:ext uri="{FF2B5EF4-FFF2-40B4-BE49-F238E27FC236}">
                <a16:creationId xmlns:a16="http://schemas.microsoft.com/office/drawing/2014/main" id="{21FCA183-20CF-4EBD-BBF9-8DCCB2C6182F}"/>
              </a:ext>
            </a:extLst>
          </p:cNvPr>
          <p:cNvSpPr/>
          <p:nvPr/>
        </p:nvSpPr>
        <p:spPr>
          <a:xfrm>
            <a:off x="0" y="2146852"/>
            <a:ext cx="11901479" cy="4582560"/>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6416CCE6-A195-4291-BFD8-9365BA797F02}"/>
              </a:ext>
            </a:extLst>
          </p:cNvPr>
          <p:cNvCxnSpPr/>
          <p:nvPr/>
        </p:nvCxnSpPr>
        <p:spPr>
          <a:xfrm>
            <a:off x="1171576" y="1885950"/>
            <a:ext cx="0" cy="4843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03D7356-2BFB-48B0-A30E-7A320A8479C0}"/>
              </a:ext>
            </a:extLst>
          </p:cNvPr>
          <p:cNvCxnSpPr/>
          <p:nvPr/>
        </p:nvCxnSpPr>
        <p:spPr>
          <a:xfrm>
            <a:off x="2388393" y="1900237"/>
            <a:ext cx="0" cy="4829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806FD69-9DDD-421D-A1F5-140746DAF983}"/>
              </a:ext>
            </a:extLst>
          </p:cNvPr>
          <p:cNvCxnSpPr/>
          <p:nvPr/>
        </p:nvCxnSpPr>
        <p:spPr>
          <a:xfrm>
            <a:off x="3671887" y="1885950"/>
            <a:ext cx="0" cy="4829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00D502E-DED4-4D68-838A-949E30781996}"/>
              </a:ext>
            </a:extLst>
          </p:cNvPr>
          <p:cNvCxnSpPr/>
          <p:nvPr/>
        </p:nvCxnSpPr>
        <p:spPr>
          <a:xfrm>
            <a:off x="4872036" y="1885950"/>
            <a:ext cx="0" cy="4829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4FEC878-876B-46BF-8BF1-E7E67326EA97}"/>
              </a:ext>
            </a:extLst>
          </p:cNvPr>
          <p:cNvCxnSpPr/>
          <p:nvPr/>
        </p:nvCxnSpPr>
        <p:spPr>
          <a:xfrm>
            <a:off x="6096000" y="1871662"/>
            <a:ext cx="0" cy="4843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F576E46-AAEB-4C15-B1F0-C1C5C458F43B}"/>
              </a:ext>
            </a:extLst>
          </p:cNvPr>
          <p:cNvCxnSpPr/>
          <p:nvPr/>
        </p:nvCxnSpPr>
        <p:spPr>
          <a:xfrm>
            <a:off x="7358062" y="1900237"/>
            <a:ext cx="0" cy="4829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2F2BD99-7FF5-4062-9CE9-514441871B15}"/>
              </a:ext>
            </a:extLst>
          </p:cNvPr>
          <p:cNvCxnSpPr/>
          <p:nvPr/>
        </p:nvCxnSpPr>
        <p:spPr>
          <a:xfrm>
            <a:off x="8643938" y="1900237"/>
            <a:ext cx="0" cy="4829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68CA4AE-10AA-40EC-8500-34736CE5EF17}"/>
              </a:ext>
            </a:extLst>
          </p:cNvPr>
          <p:cNvCxnSpPr/>
          <p:nvPr/>
        </p:nvCxnSpPr>
        <p:spPr>
          <a:xfrm>
            <a:off x="9763124" y="1900237"/>
            <a:ext cx="0" cy="4829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5CAEE17-B167-4486-BF2C-51C8B16CBADD}"/>
              </a:ext>
            </a:extLst>
          </p:cNvPr>
          <p:cNvCxnSpPr/>
          <p:nvPr/>
        </p:nvCxnSpPr>
        <p:spPr>
          <a:xfrm>
            <a:off x="10829925" y="1871662"/>
            <a:ext cx="0" cy="4814886"/>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C19C1E5-3F96-4392-B9A2-18A194507CD8}"/>
              </a:ext>
            </a:extLst>
          </p:cNvPr>
          <p:cNvSpPr txBox="1"/>
          <p:nvPr/>
        </p:nvSpPr>
        <p:spPr>
          <a:xfrm>
            <a:off x="276620" y="2328057"/>
            <a:ext cx="11487122" cy="523220"/>
          </a:xfrm>
          <a:prstGeom prst="rect">
            <a:avLst/>
          </a:prstGeom>
          <a:noFill/>
        </p:spPr>
        <p:txBody>
          <a:bodyPr wrap="square" rtlCol="0">
            <a:spAutoFit/>
          </a:bodyPr>
          <a:lstStyle/>
          <a:p>
            <a:r>
              <a:rPr lang="en-US" sz="2800" b="1" i="1" u="sng" dirty="0">
                <a:effectLst>
                  <a:outerShdw blurRad="38100" dist="38100" dir="2700000" algn="tl">
                    <a:srgbClr val="000000">
                      <a:alpha val="43137"/>
                    </a:srgbClr>
                  </a:outerShdw>
                </a:effectLst>
              </a:rPr>
              <a:t>1</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2</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3</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4</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5</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6</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7</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8</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9</a:t>
            </a:r>
            <a:r>
              <a:rPr lang="en-US" sz="2800" b="1" i="1" dirty="0">
                <a:effectLst>
                  <a:outerShdw blurRad="38100" dist="38100" dir="2700000" algn="tl">
                    <a:srgbClr val="000000">
                      <a:alpha val="43137"/>
                    </a:srgbClr>
                  </a:outerShdw>
                </a:effectLst>
              </a:rPr>
              <a:t>           </a:t>
            </a:r>
            <a:r>
              <a:rPr lang="en-US" sz="2800" b="1" i="1" u="sng" dirty="0">
                <a:effectLst>
                  <a:outerShdw blurRad="38100" dist="38100" dir="2700000" algn="tl">
                    <a:srgbClr val="000000">
                      <a:alpha val="43137"/>
                    </a:srgbClr>
                  </a:outerShdw>
                </a:effectLst>
              </a:rPr>
              <a:t>10</a:t>
            </a:r>
          </a:p>
        </p:txBody>
      </p:sp>
    </p:spTree>
    <p:extLst>
      <p:ext uri="{BB962C8B-B14F-4D97-AF65-F5344CB8AC3E}">
        <p14:creationId xmlns:p14="http://schemas.microsoft.com/office/powerpoint/2010/main" val="230878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77B8-1F19-4359-9747-CF77D5C9597C}"/>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#1 / </a:t>
            </a:r>
            <a:r>
              <a:rPr lang="en-US" b="1" i="1" dirty="0" err="1">
                <a:effectLst>
                  <a:outerShdw blurRad="38100" dist="38100" dir="2700000" algn="tl">
                    <a:srgbClr val="000000">
                      <a:alpha val="43137"/>
                    </a:srgbClr>
                  </a:outerShdw>
                </a:effectLst>
              </a:rPr>
              <a:t>Pedir</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cita</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embajada</a:t>
            </a:r>
            <a:endParaRPr lang="en-US" b="1" i="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ADEFA11-9F36-4B98-9732-89123E11BCF0}"/>
              </a:ext>
            </a:extLst>
          </p:cNvPr>
          <p:cNvSpPr>
            <a:spLocks noGrp="1"/>
          </p:cNvSpPr>
          <p:nvPr>
            <p:ph idx="1"/>
          </p:nvPr>
        </p:nvSpPr>
        <p:spPr/>
        <p:txBody>
          <a:bodyPr/>
          <a:lstStyle/>
          <a:p>
            <a:r>
              <a:rPr lang="es-ES" dirty="0"/>
              <a:t>Para pedir cita en la embajada </a:t>
            </a:r>
            <a:r>
              <a:rPr lang="es-ES" dirty="0" err="1"/>
              <a:t>envie</a:t>
            </a:r>
            <a:r>
              <a:rPr lang="es-ES" dirty="0"/>
              <a:t> un correo a “emb.guatemala@maec.es” o llame al teléfono +502 2379 – 3530.</a:t>
            </a:r>
          </a:p>
          <a:p>
            <a:pPr marL="0" indent="0">
              <a:buNone/>
            </a:pPr>
            <a:r>
              <a:rPr lang="es-ES" dirty="0"/>
              <a:t>   - La cita se la darán entre 15 días y un mes después de la llamada. </a:t>
            </a:r>
          </a:p>
          <a:p>
            <a:pPr marL="0" indent="0">
              <a:buNone/>
            </a:pPr>
            <a:r>
              <a:rPr lang="es-ES" dirty="0"/>
              <a:t>   - Pase al siguiente paso una vez pida la cita para no perder el tiempo.</a:t>
            </a:r>
          </a:p>
        </p:txBody>
      </p:sp>
    </p:spTree>
    <p:extLst>
      <p:ext uri="{BB962C8B-B14F-4D97-AF65-F5344CB8AC3E}">
        <p14:creationId xmlns:p14="http://schemas.microsoft.com/office/powerpoint/2010/main" val="58852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F27D-B097-4C0D-B145-76D720529B88}"/>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#2 / </a:t>
            </a:r>
            <a:r>
              <a:rPr lang="en-US" i="1" dirty="0" err="1">
                <a:effectLst>
                  <a:outerShdw blurRad="38100" dist="38100" dir="2700000" algn="tl">
                    <a:srgbClr val="000000">
                      <a:alpha val="43137"/>
                    </a:srgbClr>
                  </a:outerShdw>
                </a:effectLst>
              </a:rPr>
              <a:t>Documentos</a:t>
            </a:r>
            <a:r>
              <a:rPr lang="en-US" i="1" dirty="0">
                <a:effectLst>
                  <a:outerShdw blurRad="38100" dist="38100" dir="2700000" algn="tl">
                    <a:srgbClr val="000000">
                      <a:alpha val="43137"/>
                    </a:srgbClr>
                  </a:outerShdw>
                </a:effectLst>
              </a:rPr>
              <a:t> que se </a:t>
            </a:r>
            <a:r>
              <a:rPr lang="en-US" i="1" dirty="0" err="1">
                <a:effectLst>
                  <a:outerShdw blurRad="38100" dist="38100" dir="2700000" algn="tl">
                    <a:srgbClr val="000000">
                      <a:alpha val="43137"/>
                    </a:srgbClr>
                  </a:outerShdw>
                </a:effectLst>
              </a:rPr>
              <a:t>requieren</a:t>
            </a:r>
            <a:endParaRPr lang="en-US" i="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9BD00EF-3CFD-4BCB-A861-DBBEB1E599CF}"/>
              </a:ext>
            </a:extLst>
          </p:cNvPr>
          <p:cNvSpPr>
            <a:spLocks noGrp="1"/>
          </p:cNvSpPr>
          <p:nvPr>
            <p:ph idx="1"/>
          </p:nvPr>
        </p:nvSpPr>
        <p:spPr>
          <a:xfrm>
            <a:off x="838200" y="1484242"/>
            <a:ext cx="10515600" cy="4189137"/>
          </a:xfrm>
        </p:spPr>
        <p:txBody>
          <a:bodyPr>
            <a:normAutofit fontScale="70000" lnSpcReduction="20000"/>
          </a:bodyPr>
          <a:lstStyle/>
          <a:p>
            <a:r>
              <a:rPr lang="es-ES" dirty="0"/>
              <a:t>- Pasaporte. (original y copia)</a:t>
            </a:r>
          </a:p>
          <a:p>
            <a:r>
              <a:rPr lang="es-ES" dirty="0"/>
              <a:t>- Certificado médico. (con apostilla de la haya) </a:t>
            </a:r>
          </a:p>
          <a:p>
            <a:r>
              <a:rPr lang="es-ES" dirty="0"/>
              <a:t>- Antecedentes penales. (con apostilla de la haya)</a:t>
            </a:r>
          </a:p>
          <a:p>
            <a:r>
              <a:rPr lang="es-ES" dirty="0"/>
              <a:t>- Certificado de colegio. (con apostilla de la haya)</a:t>
            </a:r>
          </a:p>
          <a:p>
            <a:r>
              <a:rPr lang="es-ES" dirty="0"/>
              <a:t>- Documentos para comprobar capacidad económica. (con apostilla de la haya)</a:t>
            </a:r>
          </a:p>
          <a:p>
            <a:r>
              <a:rPr lang="es-ES" dirty="0"/>
              <a:t>- Apostillar (Junte todos los documentos que se requiera apostillar y</a:t>
            </a:r>
          </a:p>
          <a:p>
            <a:pPr marL="0" indent="0">
              <a:buNone/>
            </a:pPr>
            <a:r>
              <a:rPr lang="es-ES" dirty="0"/>
              <a:t>      </a:t>
            </a:r>
            <a:r>
              <a:rPr lang="es-ES" dirty="0" err="1"/>
              <a:t>dirigase</a:t>
            </a:r>
            <a:r>
              <a:rPr lang="es-ES" dirty="0"/>
              <a:t> al Departamento de Auténticas de la Dirección de asuntos jurídico. </a:t>
            </a:r>
          </a:p>
          <a:p>
            <a:pPr marL="0" indent="0">
              <a:buNone/>
            </a:pPr>
            <a:r>
              <a:rPr lang="es-ES" dirty="0"/>
              <a:t>      Localizado en la 2da avenida 4-17 zona 10 de la Ciudad de Guatemala). </a:t>
            </a:r>
          </a:p>
          <a:p>
            <a:r>
              <a:rPr lang="es-ES" dirty="0"/>
              <a:t>- Carta de aceptación de la universidad.</a:t>
            </a:r>
          </a:p>
          <a:p>
            <a:r>
              <a:rPr lang="es-ES" dirty="0"/>
              <a:t>- Formulario de visado rellenado. “Imprimir”</a:t>
            </a:r>
          </a:p>
          <a:p>
            <a:r>
              <a:rPr lang="es-ES" dirty="0"/>
              <a:t>- Seguro médico que funcione en España (Sanitas y Adeslas son algunos de los mas fiables)</a:t>
            </a:r>
          </a:p>
          <a:p>
            <a:r>
              <a:rPr lang="en-US" dirty="0"/>
              <a:t>-</a:t>
            </a:r>
            <a:r>
              <a:rPr lang="es-ES" dirty="0"/>
              <a:t>- Lleve en efectivo la tasa de Q 520.25 quetzales en efectivo para pagar en la embajada</a:t>
            </a:r>
            <a:endParaRPr lang="en-US" dirty="0"/>
          </a:p>
        </p:txBody>
      </p:sp>
      <p:sp>
        <p:nvSpPr>
          <p:cNvPr id="4" name="TextBox 3">
            <a:extLst>
              <a:ext uri="{FF2B5EF4-FFF2-40B4-BE49-F238E27FC236}">
                <a16:creationId xmlns:a16="http://schemas.microsoft.com/office/drawing/2014/main" id="{015B9897-60FC-497A-BD81-5079AD6EFBB2}"/>
              </a:ext>
            </a:extLst>
          </p:cNvPr>
          <p:cNvSpPr txBox="1"/>
          <p:nvPr/>
        </p:nvSpPr>
        <p:spPr>
          <a:xfrm>
            <a:off x="1086678" y="5950226"/>
            <a:ext cx="7924800" cy="646331"/>
          </a:xfrm>
          <a:prstGeom prst="rect">
            <a:avLst/>
          </a:prstGeom>
          <a:noFill/>
          <a:ln>
            <a:solidFill>
              <a:srgbClr val="FF0000"/>
            </a:solidFill>
          </a:ln>
        </p:spPr>
        <p:txBody>
          <a:bodyPr wrap="square" rtlCol="0">
            <a:spAutoFit/>
          </a:bodyPr>
          <a:lstStyle/>
          <a:p>
            <a:r>
              <a:rPr lang="en-US" dirty="0"/>
              <a:t>*</a:t>
            </a:r>
            <a:r>
              <a:rPr lang="en-US" dirty="0" err="1"/>
              <a:t>Recomendamos</a:t>
            </a:r>
            <a:r>
              <a:rPr lang="en-US" dirty="0"/>
              <a:t> </a:t>
            </a:r>
            <a:r>
              <a:rPr lang="en-US" dirty="0" err="1"/>
              <a:t>tener</a:t>
            </a:r>
            <a:r>
              <a:rPr lang="en-US" dirty="0"/>
              <a:t> una </a:t>
            </a:r>
            <a:r>
              <a:rPr lang="en-US" dirty="0" err="1"/>
              <a:t>carpeta</a:t>
            </a:r>
            <a:r>
              <a:rPr lang="en-US" dirty="0"/>
              <a:t> con </a:t>
            </a:r>
            <a:r>
              <a:rPr lang="en-US" dirty="0" err="1"/>
              <a:t>todos</a:t>
            </a:r>
            <a:r>
              <a:rPr lang="en-US" dirty="0"/>
              <a:t> los </a:t>
            </a:r>
            <a:r>
              <a:rPr lang="en-US" dirty="0" err="1"/>
              <a:t>documentos</a:t>
            </a:r>
            <a:r>
              <a:rPr lang="en-US" dirty="0"/>
              <a:t> una </a:t>
            </a:r>
            <a:r>
              <a:rPr lang="en-US" dirty="0" err="1"/>
              <a:t>vez</a:t>
            </a:r>
            <a:r>
              <a:rPr lang="en-US" dirty="0"/>
              <a:t> los </a:t>
            </a:r>
            <a:r>
              <a:rPr lang="en-US" dirty="0" err="1"/>
              <a:t>vayamos</a:t>
            </a:r>
            <a:r>
              <a:rPr lang="en-US" dirty="0"/>
              <a:t> </a:t>
            </a:r>
            <a:r>
              <a:rPr lang="en-US" dirty="0" err="1"/>
              <a:t>obteniendo</a:t>
            </a:r>
            <a:r>
              <a:rPr lang="en-US" dirty="0"/>
              <a:t>, para </a:t>
            </a:r>
            <a:r>
              <a:rPr lang="en-US" dirty="0" err="1"/>
              <a:t>evitar</a:t>
            </a:r>
            <a:r>
              <a:rPr lang="en-US" dirty="0"/>
              <a:t> </a:t>
            </a:r>
            <a:r>
              <a:rPr lang="en-US" dirty="0" err="1"/>
              <a:t>perdidas</a:t>
            </a:r>
            <a:r>
              <a:rPr lang="en-US" dirty="0"/>
              <a:t> y </a:t>
            </a:r>
            <a:r>
              <a:rPr lang="en-US" dirty="0" err="1"/>
              <a:t>facilitar</a:t>
            </a:r>
            <a:r>
              <a:rPr lang="en-US" dirty="0"/>
              <a:t> la </a:t>
            </a:r>
            <a:r>
              <a:rPr lang="en-US" dirty="0" err="1"/>
              <a:t>entrega</a:t>
            </a:r>
            <a:r>
              <a:rPr lang="en-US" dirty="0"/>
              <a:t> </a:t>
            </a:r>
            <a:r>
              <a:rPr lang="en-US" dirty="0" err="1"/>
              <a:t>en</a:t>
            </a:r>
            <a:r>
              <a:rPr lang="en-US" dirty="0"/>
              <a:t> la </a:t>
            </a:r>
            <a:r>
              <a:rPr lang="en-US" dirty="0" err="1"/>
              <a:t>embajada</a:t>
            </a:r>
            <a:r>
              <a:rPr lang="en-US" dirty="0"/>
              <a:t>.</a:t>
            </a:r>
          </a:p>
        </p:txBody>
      </p:sp>
    </p:spTree>
    <p:extLst>
      <p:ext uri="{BB962C8B-B14F-4D97-AF65-F5344CB8AC3E}">
        <p14:creationId xmlns:p14="http://schemas.microsoft.com/office/powerpoint/2010/main" val="264927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FB82B-E01C-47C6-B13F-5E3E93FF6399}"/>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#3 / </a:t>
            </a:r>
            <a:r>
              <a:rPr lang="en-US" i="1" dirty="0" err="1">
                <a:effectLst>
                  <a:outerShdw blurRad="38100" dist="38100" dir="2700000" algn="tl">
                    <a:srgbClr val="000000">
                      <a:alpha val="43137"/>
                    </a:srgbClr>
                  </a:outerShdw>
                </a:effectLst>
              </a:rPr>
              <a:t>Asegurese</a:t>
            </a:r>
            <a:r>
              <a:rPr lang="en-US" i="1" dirty="0">
                <a:effectLst>
                  <a:outerShdw blurRad="38100" dist="38100" dir="2700000" algn="tl">
                    <a:srgbClr val="000000">
                      <a:alpha val="43137"/>
                    </a:srgbClr>
                  </a:outerShdw>
                </a:effectLst>
              </a:rPr>
              <a:t> de que </a:t>
            </a:r>
            <a:r>
              <a:rPr lang="en-US" i="1" dirty="0" err="1">
                <a:effectLst>
                  <a:outerShdw blurRad="38100" dist="38100" dir="2700000" algn="tl">
                    <a:srgbClr val="000000">
                      <a:alpha val="43137"/>
                    </a:srgbClr>
                  </a:outerShdw>
                </a:effectLst>
              </a:rPr>
              <a:t>tiene</a:t>
            </a:r>
            <a:r>
              <a:rPr lang="en-US" i="1" dirty="0">
                <a:effectLst>
                  <a:outerShdw blurRad="38100" dist="38100" dir="2700000" algn="tl">
                    <a:srgbClr val="000000">
                      <a:alpha val="43137"/>
                    </a:srgbClr>
                  </a:outerShdw>
                </a:effectLst>
              </a:rPr>
              <a:t> </a:t>
            </a:r>
            <a:r>
              <a:rPr lang="en-US" i="1" dirty="0" err="1">
                <a:effectLst>
                  <a:outerShdw blurRad="38100" dist="38100" dir="2700000" algn="tl">
                    <a:srgbClr val="000000">
                      <a:alpha val="43137"/>
                    </a:srgbClr>
                  </a:outerShdw>
                </a:effectLst>
              </a:rPr>
              <a:t>todo</a:t>
            </a:r>
            <a:r>
              <a:rPr lang="en-US" i="1" dirty="0">
                <a:effectLst>
                  <a:outerShdw blurRad="38100" dist="38100" dir="2700000" algn="tl">
                    <a:srgbClr val="000000">
                      <a:alpha val="43137"/>
                    </a:srgbClr>
                  </a:outerShdw>
                </a:effectLst>
              </a:rPr>
              <a:t> lo que </a:t>
            </a:r>
            <a:r>
              <a:rPr lang="en-US" i="1" dirty="0" err="1">
                <a:effectLst>
                  <a:outerShdw blurRad="38100" dist="38100" dir="2700000" algn="tl">
                    <a:srgbClr val="000000">
                      <a:alpha val="43137"/>
                    </a:srgbClr>
                  </a:outerShdw>
                </a:effectLst>
              </a:rPr>
              <a:t>necesita</a:t>
            </a:r>
            <a:r>
              <a:rPr lang="en-US" i="1" dirty="0">
                <a:effectLst>
                  <a:outerShdw blurRad="38100" dist="38100" dir="2700000" algn="tl">
                    <a:srgbClr val="000000">
                      <a:alpha val="43137"/>
                    </a:srgbClr>
                  </a:outerShdw>
                </a:effectLst>
              </a:rPr>
              <a:t>.</a:t>
            </a:r>
          </a:p>
        </p:txBody>
      </p:sp>
      <p:sp>
        <p:nvSpPr>
          <p:cNvPr id="3" name="Content Placeholder 2">
            <a:extLst>
              <a:ext uri="{FF2B5EF4-FFF2-40B4-BE49-F238E27FC236}">
                <a16:creationId xmlns:a16="http://schemas.microsoft.com/office/drawing/2014/main" id="{F369391E-5509-4A9F-AB88-8FAA027B3BCF}"/>
              </a:ext>
            </a:extLst>
          </p:cNvPr>
          <p:cNvSpPr>
            <a:spLocks noGrp="1"/>
          </p:cNvSpPr>
          <p:nvPr>
            <p:ph idx="1"/>
          </p:nvPr>
        </p:nvSpPr>
        <p:spPr/>
        <p:txBody>
          <a:bodyPr/>
          <a:lstStyle/>
          <a:p>
            <a:r>
              <a:rPr lang="en-US" dirty="0"/>
              <a:t>Para </a:t>
            </a:r>
            <a:r>
              <a:rPr lang="en-US" dirty="0" err="1"/>
              <a:t>completar</a:t>
            </a:r>
            <a:r>
              <a:rPr lang="en-US" dirty="0"/>
              <a:t> </a:t>
            </a:r>
            <a:r>
              <a:rPr lang="en-US" dirty="0" err="1"/>
              <a:t>este</a:t>
            </a:r>
            <a:r>
              <a:rPr lang="en-US" dirty="0"/>
              <a:t> </a:t>
            </a:r>
            <a:r>
              <a:rPr lang="en-US" dirty="0" err="1"/>
              <a:t>proceso</a:t>
            </a:r>
            <a:r>
              <a:rPr lang="en-US" dirty="0"/>
              <a:t> </a:t>
            </a:r>
            <a:r>
              <a:rPr lang="en-US" dirty="0" err="1"/>
              <a:t>repase</a:t>
            </a:r>
            <a:r>
              <a:rPr lang="en-US" dirty="0"/>
              <a:t> que </a:t>
            </a:r>
            <a:r>
              <a:rPr lang="en-US" dirty="0" err="1"/>
              <a:t>tiene</a:t>
            </a:r>
            <a:r>
              <a:rPr lang="en-US" dirty="0"/>
              <a:t> </a:t>
            </a:r>
            <a:r>
              <a:rPr lang="en-US" dirty="0" err="1"/>
              <a:t>todos</a:t>
            </a:r>
            <a:r>
              <a:rPr lang="en-US" dirty="0"/>
              <a:t> los </a:t>
            </a:r>
            <a:r>
              <a:rPr lang="en-US" dirty="0" err="1"/>
              <a:t>documentos</a:t>
            </a:r>
            <a:r>
              <a:rPr lang="en-US" dirty="0"/>
              <a:t> y </a:t>
            </a:r>
            <a:r>
              <a:rPr lang="en-US" dirty="0" err="1"/>
              <a:t>recomendamos</a:t>
            </a:r>
            <a:r>
              <a:rPr lang="en-US" dirty="0"/>
              <a:t> que se </a:t>
            </a:r>
            <a:r>
              <a:rPr lang="en-US" dirty="0" err="1"/>
              <a:t>pase</a:t>
            </a:r>
            <a:r>
              <a:rPr lang="en-US" dirty="0"/>
              <a:t> por la Universidad para que una persona </a:t>
            </a:r>
            <a:r>
              <a:rPr lang="en-US" dirty="0" err="1"/>
              <a:t>experimentada</a:t>
            </a:r>
            <a:r>
              <a:rPr lang="en-US" dirty="0"/>
              <a:t> </a:t>
            </a:r>
            <a:r>
              <a:rPr lang="en-US" dirty="0" err="1"/>
              <a:t>en</a:t>
            </a:r>
            <a:r>
              <a:rPr lang="en-US" dirty="0"/>
              <a:t> </a:t>
            </a:r>
            <a:r>
              <a:rPr lang="en-US" dirty="0" err="1"/>
              <a:t>este</a:t>
            </a:r>
            <a:r>
              <a:rPr lang="en-US" dirty="0"/>
              <a:t> </a:t>
            </a:r>
            <a:r>
              <a:rPr lang="en-US" dirty="0" err="1"/>
              <a:t>tipo</a:t>
            </a:r>
            <a:r>
              <a:rPr lang="en-US" dirty="0"/>
              <a:t> de </a:t>
            </a:r>
            <a:r>
              <a:rPr lang="en-US" dirty="0" err="1"/>
              <a:t>procesos</a:t>
            </a:r>
            <a:r>
              <a:rPr lang="en-US" dirty="0"/>
              <a:t> le revise que </a:t>
            </a:r>
            <a:r>
              <a:rPr lang="en-US" dirty="0" err="1"/>
              <a:t>toda</a:t>
            </a:r>
            <a:r>
              <a:rPr lang="en-US" dirty="0"/>
              <a:t> la </a:t>
            </a:r>
            <a:r>
              <a:rPr lang="en-US" dirty="0" err="1"/>
              <a:t>informacion</a:t>
            </a:r>
            <a:r>
              <a:rPr lang="en-US" dirty="0"/>
              <a:t> es </a:t>
            </a:r>
            <a:r>
              <a:rPr lang="en-US" dirty="0" err="1"/>
              <a:t>correcta</a:t>
            </a:r>
            <a:r>
              <a:rPr lang="en-US" dirty="0"/>
              <a:t> y </a:t>
            </a:r>
            <a:r>
              <a:rPr lang="en-US" dirty="0" err="1"/>
              <a:t>asi</a:t>
            </a:r>
            <a:r>
              <a:rPr lang="en-US" dirty="0"/>
              <a:t> </a:t>
            </a:r>
            <a:r>
              <a:rPr lang="en-US" dirty="0" err="1"/>
              <a:t>evitar</a:t>
            </a:r>
            <a:r>
              <a:rPr lang="en-US" dirty="0"/>
              <a:t> </a:t>
            </a:r>
            <a:r>
              <a:rPr lang="en-US" dirty="0" err="1"/>
              <a:t>cualquier</a:t>
            </a:r>
            <a:r>
              <a:rPr lang="en-US" dirty="0"/>
              <a:t> </a:t>
            </a:r>
            <a:r>
              <a:rPr lang="en-US" dirty="0" err="1"/>
              <a:t>fallo</a:t>
            </a:r>
            <a:r>
              <a:rPr lang="en-US" dirty="0"/>
              <a:t> </a:t>
            </a:r>
            <a:r>
              <a:rPr lang="en-US" dirty="0" err="1"/>
              <a:t>humano</a:t>
            </a:r>
            <a:r>
              <a:rPr lang="en-US" dirty="0"/>
              <a:t> que </a:t>
            </a:r>
            <a:r>
              <a:rPr lang="en-US" dirty="0" err="1"/>
              <a:t>puede</a:t>
            </a:r>
            <a:r>
              <a:rPr lang="en-US" dirty="0"/>
              <a:t> </a:t>
            </a:r>
            <a:r>
              <a:rPr lang="en-US" dirty="0" err="1"/>
              <a:t>hacer</a:t>
            </a:r>
            <a:r>
              <a:rPr lang="en-US" dirty="0"/>
              <a:t> que </a:t>
            </a:r>
            <a:r>
              <a:rPr lang="en-US" dirty="0" err="1"/>
              <a:t>tengamos</a:t>
            </a:r>
            <a:r>
              <a:rPr lang="en-US" dirty="0"/>
              <a:t> que </a:t>
            </a:r>
            <a:r>
              <a:rPr lang="en-US" dirty="0" err="1"/>
              <a:t>repetir</a:t>
            </a:r>
            <a:r>
              <a:rPr lang="en-US" dirty="0"/>
              <a:t> </a:t>
            </a:r>
            <a:r>
              <a:rPr lang="en-US" dirty="0" err="1"/>
              <a:t>todo</a:t>
            </a:r>
            <a:r>
              <a:rPr lang="en-US" dirty="0"/>
              <a:t> el </a:t>
            </a:r>
            <a:r>
              <a:rPr lang="en-US" dirty="0" err="1"/>
              <a:t>proceso</a:t>
            </a:r>
            <a:r>
              <a:rPr lang="en-US" dirty="0"/>
              <a:t>.</a:t>
            </a:r>
          </a:p>
        </p:txBody>
      </p:sp>
    </p:spTree>
    <p:extLst>
      <p:ext uri="{BB962C8B-B14F-4D97-AF65-F5344CB8AC3E}">
        <p14:creationId xmlns:p14="http://schemas.microsoft.com/office/powerpoint/2010/main" val="396122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84D8-FF8D-4165-AD68-F876074C2396}"/>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#4 / </a:t>
            </a:r>
            <a:r>
              <a:rPr lang="en-US" i="1" dirty="0" err="1">
                <a:effectLst>
                  <a:outerShdw blurRad="38100" dist="38100" dir="2700000" algn="tl">
                    <a:srgbClr val="000000">
                      <a:alpha val="43137"/>
                    </a:srgbClr>
                  </a:outerShdw>
                </a:effectLst>
              </a:rPr>
              <a:t>Lleve</a:t>
            </a:r>
            <a:r>
              <a:rPr lang="en-US" i="1" dirty="0">
                <a:effectLst>
                  <a:outerShdw blurRad="38100" dist="38100" dir="2700000" algn="tl">
                    <a:srgbClr val="000000">
                      <a:alpha val="43137"/>
                    </a:srgbClr>
                  </a:outerShdw>
                </a:effectLst>
              </a:rPr>
              <a:t> </a:t>
            </a:r>
            <a:r>
              <a:rPr lang="en-US" i="1" dirty="0" err="1">
                <a:effectLst>
                  <a:outerShdw blurRad="38100" dist="38100" dir="2700000" algn="tl">
                    <a:srgbClr val="000000">
                      <a:alpha val="43137"/>
                    </a:srgbClr>
                  </a:outerShdw>
                </a:effectLst>
              </a:rPr>
              <a:t>todos</a:t>
            </a:r>
            <a:r>
              <a:rPr lang="en-US" i="1" dirty="0">
                <a:effectLst>
                  <a:outerShdw blurRad="38100" dist="38100" dir="2700000" algn="tl">
                    <a:srgbClr val="000000">
                      <a:alpha val="43137"/>
                    </a:srgbClr>
                  </a:outerShdw>
                </a:effectLst>
              </a:rPr>
              <a:t> los </a:t>
            </a:r>
            <a:r>
              <a:rPr lang="en-US" i="1" dirty="0" err="1">
                <a:effectLst>
                  <a:outerShdw blurRad="38100" dist="38100" dir="2700000" algn="tl">
                    <a:srgbClr val="000000">
                      <a:alpha val="43137"/>
                    </a:srgbClr>
                  </a:outerShdw>
                </a:effectLst>
              </a:rPr>
              <a:t>documentos</a:t>
            </a:r>
            <a:r>
              <a:rPr lang="en-US" i="1" dirty="0">
                <a:effectLst>
                  <a:outerShdw blurRad="38100" dist="38100" dir="2700000" algn="tl">
                    <a:srgbClr val="000000">
                      <a:alpha val="43137"/>
                    </a:srgbClr>
                  </a:outerShdw>
                </a:effectLst>
              </a:rPr>
              <a:t> a la </a:t>
            </a:r>
            <a:r>
              <a:rPr lang="en-US" i="1" dirty="0" err="1">
                <a:effectLst>
                  <a:outerShdw blurRad="38100" dist="38100" dir="2700000" algn="tl">
                    <a:srgbClr val="000000">
                      <a:alpha val="43137"/>
                    </a:srgbClr>
                  </a:outerShdw>
                </a:effectLst>
              </a:rPr>
              <a:t>cita</a:t>
            </a:r>
            <a:endParaRPr lang="en-US" i="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E069D27-E580-4D1D-A3BA-83D5294A181D}"/>
              </a:ext>
            </a:extLst>
          </p:cNvPr>
          <p:cNvSpPr>
            <a:spLocks noGrp="1"/>
          </p:cNvSpPr>
          <p:nvPr>
            <p:ph idx="1"/>
          </p:nvPr>
        </p:nvSpPr>
        <p:spPr/>
        <p:txBody>
          <a:bodyPr>
            <a:normAutofit/>
          </a:bodyPr>
          <a:lstStyle/>
          <a:p>
            <a:r>
              <a:rPr lang="en-US" dirty="0" err="1"/>
              <a:t>En</a:t>
            </a:r>
            <a:r>
              <a:rPr lang="en-US" dirty="0"/>
              <a:t> </a:t>
            </a:r>
            <a:r>
              <a:rPr lang="en-US" dirty="0" err="1"/>
              <a:t>este</a:t>
            </a:r>
            <a:r>
              <a:rPr lang="en-US" dirty="0"/>
              <a:t> </a:t>
            </a:r>
            <a:r>
              <a:rPr lang="en-US" dirty="0" err="1"/>
              <a:t>paso</a:t>
            </a:r>
            <a:r>
              <a:rPr lang="en-US" dirty="0"/>
              <a:t> </a:t>
            </a:r>
            <a:r>
              <a:rPr lang="en-US" dirty="0" err="1"/>
              <a:t>simplemente</a:t>
            </a:r>
            <a:r>
              <a:rPr lang="en-US" dirty="0"/>
              <a:t> </a:t>
            </a:r>
            <a:r>
              <a:rPr lang="en-US" dirty="0" err="1"/>
              <a:t>entregaras</a:t>
            </a:r>
            <a:r>
              <a:rPr lang="en-US" dirty="0"/>
              <a:t> los </a:t>
            </a:r>
            <a:r>
              <a:rPr lang="en-US" dirty="0" err="1"/>
              <a:t>documentos</a:t>
            </a:r>
            <a:r>
              <a:rPr lang="en-US" dirty="0"/>
              <a:t> (</a:t>
            </a:r>
            <a:r>
              <a:rPr lang="en-US" dirty="0" err="1"/>
              <a:t>recuerda</a:t>
            </a:r>
            <a:r>
              <a:rPr lang="en-US" dirty="0"/>
              <a:t> </a:t>
            </a:r>
            <a:r>
              <a:rPr lang="en-US" dirty="0" err="1"/>
              <a:t>haberte</a:t>
            </a:r>
            <a:r>
              <a:rPr lang="en-US" dirty="0"/>
              <a:t> </a:t>
            </a:r>
            <a:r>
              <a:rPr lang="en-US" dirty="0" err="1"/>
              <a:t>asegurado</a:t>
            </a:r>
            <a:r>
              <a:rPr lang="en-US" dirty="0"/>
              <a:t> de </a:t>
            </a:r>
            <a:r>
              <a:rPr lang="en-US" dirty="0" err="1"/>
              <a:t>tenerlos</a:t>
            </a:r>
            <a:r>
              <a:rPr lang="en-US" dirty="0"/>
              <a:t> </a:t>
            </a:r>
            <a:r>
              <a:rPr lang="en-US" dirty="0" err="1"/>
              <a:t>todos</a:t>
            </a:r>
            <a:r>
              <a:rPr lang="en-US" dirty="0"/>
              <a:t>) y </a:t>
            </a:r>
            <a:r>
              <a:rPr lang="en-US" dirty="0" err="1"/>
              <a:t>tendras</a:t>
            </a:r>
            <a:r>
              <a:rPr lang="en-US" dirty="0"/>
              <a:t> que </a:t>
            </a:r>
            <a:r>
              <a:rPr lang="en-US" dirty="0" err="1"/>
              <a:t>esperar</a:t>
            </a:r>
            <a:r>
              <a:rPr lang="en-US" dirty="0"/>
              <a:t> </a:t>
            </a:r>
            <a:r>
              <a:rPr lang="en-US" dirty="0" err="1"/>
              <a:t>como</a:t>
            </a:r>
            <a:r>
              <a:rPr lang="en-US" dirty="0"/>
              <a:t> </a:t>
            </a:r>
            <a:r>
              <a:rPr lang="en-US" dirty="0" err="1"/>
              <a:t>minimo</a:t>
            </a:r>
            <a:r>
              <a:rPr lang="en-US" dirty="0"/>
              <a:t> un </a:t>
            </a:r>
            <a:r>
              <a:rPr lang="en-US" dirty="0" err="1"/>
              <a:t>mes</a:t>
            </a:r>
            <a:r>
              <a:rPr lang="en-US" dirty="0"/>
              <a:t> para que te den </a:t>
            </a:r>
            <a:r>
              <a:rPr lang="en-US" dirty="0" err="1"/>
              <a:t>tu</a:t>
            </a:r>
            <a:r>
              <a:rPr lang="en-US" dirty="0"/>
              <a:t> </a:t>
            </a:r>
            <a:r>
              <a:rPr lang="en-US" dirty="0" err="1"/>
              <a:t>visado</a:t>
            </a:r>
            <a:r>
              <a:rPr lang="en-US" dirty="0"/>
              <a:t>.</a:t>
            </a:r>
          </a:p>
          <a:p>
            <a:r>
              <a:rPr lang="en-US" dirty="0" err="1"/>
              <a:t>En</a:t>
            </a:r>
            <a:r>
              <a:rPr lang="en-US" dirty="0"/>
              <a:t> </a:t>
            </a:r>
            <a:r>
              <a:rPr lang="en-US" dirty="0" err="1"/>
              <a:t>este</a:t>
            </a:r>
            <a:r>
              <a:rPr lang="en-US" dirty="0"/>
              <a:t> </a:t>
            </a:r>
            <a:r>
              <a:rPr lang="en-US" dirty="0" err="1"/>
              <a:t>tiempo</a:t>
            </a:r>
            <a:r>
              <a:rPr lang="en-US" dirty="0"/>
              <a:t> </a:t>
            </a:r>
            <a:r>
              <a:rPr lang="en-US" dirty="0" err="1"/>
              <a:t>podras</a:t>
            </a:r>
            <a:r>
              <a:rPr lang="en-US" dirty="0"/>
              <a:t> </a:t>
            </a:r>
            <a:r>
              <a:rPr lang="en-US" dirty="0" err="1"/>
              <a:t>ir</a:t>
            </a:r>
            <a:r>
              <a:rPr lang="en-US" dirty="0"/>
              <a:t> </a:t>
            </a:r>
            <a:r>
              <a:rPr lang="en-US" dirty="0" err="1"/>
              <a:t>avanzando</a:t>
            </a:r>
            <a:r>
              <a:rPr lang="en-US" dirty="0"/>
              <a:t> </a:t>
            </a:r>
            <a:r>
              <a:rPr lang="en-US" dirty="0" err="1"/>
              <a:t>en</a:t>
            </a:r>
            <a:r>
              <a:rPr lang="en-US" dirty="0"/>
              <a:t> </a:t>
            </a:r>
            <a:r>
              <a:rPr lang="en-US" dirty="0" err="1"/>
              <a:t>procesos</a:t>
            </a:r>
            <a:r>
              <a:rPr lang="en-US" dirty="0"/>
              <a:t> que </a:t>
            </a:r>
            <a:r>
              <a:rPr lang="en-US" dirty="0" err="1"/>
              <a:t>tendras</a:t>
            </a:r>
            <a:r>
              <a:rPr lang="en-US" dirty="0"/>
              <a:t> que </a:t>
            </a:r>
            <a:r>
              <a:rPr lang="en-US" dirty="0" err="1"/>
              <a:t>hacer</a:t>
            </a:r>
            <a:r>
              <a:rPr lang="en-US" dirty="0"/>
              <a:t> una </a:t>
            </a:r>
            <a:r>
              <a:rPr lang="en-US" dirty="0" err="1"/>
              <a:t>vez</a:t>
            </a:r>
            <a:r>
              <a:rPr lang="en-US" dirty="0"/>
              <a:t> </a:t>
            </a:r>
            <a:r>
              <a:rPr lang="en-US" dirty="0" err="1"/>
              <a:t>en</a:t>
            </a:r>
            <a:r>
              <a:rPr lang="en-US" dirty="0"/>
              <a:t> Madrid, </a:t>
            </a:r>
            <a:r>
              <a:rPr lang="en-US" dirty="0" err="1"/>
              <a:t>como</a:t>
            </a:r>
            <a:r>
              <a:rPr lang="en-US" dirty="0"/>
              <a:t> </a:t>
            </a:r>
            <a:r>
              <a:rPr lang="en-US" dirty="0" err="1"/>
              <a:t>encontrar</a:t>
            </a:r>
            <a:r>
              <a:rPr lang="en-US" dirty="0"/>
              <a:t> Vivienda, bono </a:t>
            </a:r>
            <a:r>
              <a:rPr lang="en-US" dirty="0" err="1"/>
              <a:t>transporte</a:t>
            </a:r>
            <a:r>
              <a:rPr lang="en-US" dirty="0"/>
              <a:t>, y </a:t>
            </a:r>
            <a:r>
              <a:rPr lang="en-US" dirty="0" err="1"/>
              <a:t>conocer</a:t>
            </a:r>
            <a:r>
              <a:rPr lang="en-US" dirty="0"/>
              <a:t> la zona y </a:t>
            </a:r>
            <a:r>
              <a:rPr lang="en-US" dirty="0" err="1"/>
              <a:t>actividades</a:t>
            </a:r>
            <a:r>
              <a:rPr lang="en-US" dirty="0"/>
              <a:t> que te </a:t>
            </a:r>
            <a:r>
              <a:rPr lang="en-US" dirty="0" err="1"/>
              <a:t>rodearan</a:t>
            </a:r>
            <a:r>
              <a:rPr lang="en-US" dirty="0"/>
              <a:t>.</a:t>
            </a:r>
          </a:p>
          <a:p>
            <a:r>
              <a:rPr lang="en-US" dirty="0" err="1"/>
              <a:t>Recomendamos</a:t>
            </a:r>
            <a:r>
              <a:rPr lang="en-US" dirty="0"/>
              <a:t> que </a:t>
            </a:r>
            <a:r>
              <a:rPr lang="en-US" dirty="0" err="1"/>
              <a:t>vayas</a:t>
            </a:r>
            <a:r>
              <a:rPr lang="en-US" dirty="0"/>
              <a:t> </a:t>
            </a:r>
            <a:r>
              <a:rPr lang="en-US" dirty="0" err="1"/>
              <a:t>avanzando</a:t>
            </a:r>
            <a:r>
              <a:rPr lang="en-US" dirty="0"/>
              <a:t> </a:t>
            </a:r>
            <a:r>
              <a:rPr lang="en-US" dirty="0" err="1"/>
              <a:t>en</a:t>
            </a:r>
            <a:r>
              <a:rPr lang="en-US" dirty="0"/>
              <a:t> </a:t>
            </a:r>
            <a:r>
              <a:rPr lang="en-US" dirty="0" err="1"/>
              <a:t>todos</a:t>
            </a:r>
            <a:r>
              <a:rPr lang="en-US" dirty="0"/>
              <a:t> </a:t>
            </a:r>
            <a:r>
              <a:rPr lang="en-US" dirty="0" err="1"/>
              <a:t>estos</a:t>
            </a:r>
            <a:r>
              <a:rPr lang="en-US" dirty="0"/>
              <a:t> </a:t>
            </a:r>
            <a:r>
              <a:rPr lang="en-US" dirty="0" err="1"/>
              <a:t>procesos</a:t>
            </a:r>
            <a:r>
              <a:rPr lang="en-US" dirty="0"/>
              <a:t> (por lo </a:t>
            </a:r>
            <a:r>
              <a:rPr lang="en-US" dirty="0" err="1"/>
              <a:t>menos</a:t>
            </a:r>
            <a:r>
              <a:rPr lang="en-US" dirty="0"/>
              <a:t> </a:t>
            </a:r>
            <a:r>
              <a:rPr lang="en-US" dirty="0" err="1"/>
              <a:t>conocerlos</a:t>
            </a:r>
            <a:r>
              <a:rPr lang="en-US" dirty="0"/>
              <a:t>, no </a:t>
            </a:r>
            <a:r>
              <a:rPr lang="en-US" dirty="0" err="1"/>
              <a:t>tienes</a:t>
            </a:r>
            <a:r>
              <a:rPr lang="en-US" dirty="0"/>
              <a:t> porque </a:t>
            </a:r>
            <a:r>
              <a:rPr lang="en-US" dirty="0" err="1"/>
              <a:t>pagarlos</a:t>
            </a:r>
            <a:r>
              <a:rPr lang="en-US" dirty="0"/>
              <a:t> antes de que te den el </a:t>
            </a:r>
            <a:r>
              <a:rPr lang="en-US" dirty="0" err="1"/>
              <a:t>visado</a:t>
            </a:r>
            <a:r>
              <a:rPr lang="en-US" dirty="0"/>
              <a:t>) para una </a:t>
            </a:r>
            <a:r>
              <a:rPr lang="en-US" dirty="0" err="1"/>
              <a:t>vez</a:t>
            </a:r>
            <a:r>
              <a:rPr lang="en-US" dirty="0"/>
              <a:t> </a:t>
            </a:r>
            <a:r>
              <a:rPr lang="en-US" dirty="0" err="1"/>
              <a:t>tengas</a:t>
            </a:r>
            <a:r>
              <a:rPr lang="en-US" dirty="0"/>
              <a:t> el </a:t>
            </a:r>
            <a:r>
              <a:rPr lang="en-US" dirty="0" err="1"/>
              <a:t>visado</a:t>
            </a:r>
            <a:r>
              <a:rPr lang="en-US" dirty="0"/>
              <a:t>, </a:t>
            </a:r>
            <a:r>
              <a:rPr lang="en-US" dirty="0" err="1"/>
              <a:t>puedas</a:t>
            </a:r>
            <a:r>
              <a:rPr lang="en-US" dirty="0"/>
              <a:t> </a:t>
            </a:r>
            <a:r>
              <a:rPr lang="en-US" dirty="0" err="1"/>
              <a:t>disfrutar</a:t>
            </a:r>
            <a:r>
              <a:rPr lang="en-US" dirty="0"/>
              <a:t> de </a:t>
            </a:r>
            <a:r>
              <a:rPr lang="en-US" dirty="0" err="1"/>
              <a:t>tener</a:t>
            </a:r>
            <a:r>
              <a:rPr lang="en-US" dirty="0"/>
              <a:t> mucho bajo control.</a:t>
            </a:r>
          </a:p>
        </p:txBody>
      </p:sp>
    </p:spTree>
    <p:extLst>
      <p:ext uri="{BB962C8B-B14F-4D97-AF65-F5344CB8AC3E}">
        <p14:creationId xmlns:p14="http://schemas.microsoft.com/office/powerpoint/2010/main" val="225089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E236-8DBD-4FE2-95D1-11E3B3D55E9F}"/>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#5 / </a:t>
            </a:r>
            <a:r>
              <a:rPr lang="en-US" i="1" dirty="0" err="1">
                <a:effectLst>
                  <a:outerShdw blurRad="38100" dist="38100" dir="2700000" algn="tl">
                    <a:srgbClr val="000000">
                      <a:alpha val="43137"/>
                    </a:srgbClr>
                  </a:outerShdw>
                </a:effectLst>
              </a:rPr>
              <a:t>Busqueda</a:t>
            </a:r>
            <a:r>
              <a:rPr lang="en-US" i="1" dirty="0">
                <a:effectLst>
                  <a:outerShdw blurRad="38100" dist="38100" dir="2700000" algn="tl">
                    <a:srgbClr val="000000">
                      <a:alpha val="43137"/>
                    </a:srgbClr>
                  </a:outerShdw>
                </a:effectLst>
              </a:rPr>
              <a:t> de </a:t>
            </a:r>
            <a:r>
              <a:rPr lang="en-US" i="1" dirty="0" err="1">
                <a:effectLst>
                  <a:outerShdw blurRad="38100" dist="38100" dir="2700000" algn="tl">
                    <a:srgbClr val="000000">
                      <a:alpha val="43137"/>
                    </a:srgbClr>
                  </a:outerShdw>
                </a:effectLst>
              </a:rPr>
              <a:t>vivienda</a:t>
            </a:r>
            <a:endParaRPr lang="en-US" i="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C627ABF-D79A-426D-9DC5-EDC659385BE9}"/>
              </a:ext>
            </a:extLst>
          </p:cNvPr>
          <p:cNvSpPr>
            <a:spLocks noGrp="1"/>
          </p:cNvSpPr>
          <p:nvPr>
            <p:ph idx="1"/>
          </p:nvPr>
        </p:nvSpPr>
        <p:spPr/>
        <p:txBody>
          <a:bodyPr/>
          <a:lstStyle/>
          <a:p>
            <a:r>
              <a:rPr lang="es-ES" dirty="0"/>
              <a:t>La UFM Madrid está ubicada en la calle Arturo Soria #245, puedes llegar a ella usando el transporte público. Te aconsejamos buscar tu vivienda en zonas cercanas al campus para que te sea más </a:t>
            </a:r>
            <a:r>
              <a:rPr lang="es-ES" dirty="0" err="1"/>
              <a:t>comodo</a:t>
            </a:r>
            <a:r>
              <a:rPr lang="es-ES" dirty="0"/>
              <a:t> asistir a clases.</a:t>
            </a:r>
          </a:p>
          <a:p>
            <a:r>
              <a:rPr lang="es-ES" dirty="0"/>
              <a:t>Puedes buscar vivienda:</a:t>
            </a:r>
          </a:p>
          <a:p>
            <a:pPr marL="0" indent="0">
              <a:buNone/>
            </a:pPr>
            <a:r>
              <a:rPr lang="es-ES" dirty="0"/>
              <a:t>   - Habitaciones compartidas o en solitario en idealista.com y</a:t>
            </a:r>
          </a:p>
          <a:p>
            <a:pPr marL="0" indent="0">
              <a:buNone/>
            </a:pPr>
            <a:r>
              <a:rPr lang="es-ES" dirty="0"/>
              <a:t>     mas plataformas.</a:t>
            </a:r>
          </a:p>
          <a:p>
            <a:pPr marL="0" indent="0">
              <a:buNone/>
            </a:pPr>
            <a:r>
              <a:rPr lang="es-ES" dirty="0"/>
              <a:t>   - Residencias de estudiantes </a:t>
            </a:r>
            <a:endParaRPr lang="en-US" dirty="0"/>
          </a:p>
        </p:txBody>
      </p:sp>
    </p:spTree>
    <p:extLst>
      <p:ext uri="{BB962C8B-B14F-4D97-AF65-F5344CB8AC3E}">
        <p14:creationId xmlns:p14="http://schemas.microsoft.com/office/powerpoint/2010/main" val="3990848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67093-4971-489E-9614-BF503F4E8CFB}"/>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#6 / </a:t>
            </a:r>
            <a:r>
              <a:rPr lang="en-US" i="1" dirty="0" err="1">
                <a:effectLst>
                  <a:outerShdw blurRad="38100" dist="38100" dir="2700000" algn="tl">
                    <a:srgbClr val="000000">
                      <a:alpha val="43137"/>
                    </a:srgbClr>
                  </a:outerShdw>
                </a:effectLst>
              </a:rPr>
              <a:t>Actividades</a:t>
            </a:r>
            <a:r>
              <a:rPr lang="en-US" i="1" dirty="0">
                <a:effectLst>
                  <a:outerShdw blurRad="38100" dist="38100" dir="2700000" algn="tl">
                    <a:srgbClr val="000000">
                      <a:alpha val="43137"/>
                    </a:srgbClr>
                  </a:outerShdw>
                </a:effectLst>
              </a:rPr>
              <a:t> Madrid</a:t>
            </a:r>
          </a:p>
        </p:txBody>
      </p:sp>
      <p:sp>
        <p:nvSpPr>
          <p:cNvPr id="3" name="Content Placeholder 2">
            <a:extLst>
              <a:ext uri="{FF2B5EF4-FFF2-40B4-BE49-F238E27FC236}">
                <a16:creationId xmlns:a16="http://schemas.microsoft.com/office/drawing/2014/main" id="{7E9F51CD-034E-4666-9FE7-7B63F5D70FC9}"/>
              </a:ext>
            </a:extLst>
          </p:cNvPr>
          <p:cNvSpPr>
            <a:spLocks noGrp="1"/>
          </p:cNvSpPr>
          <p:nvPr>
            <p:ph idx="1"/>
          </p:nvPr>
        </p:nvSpPr>
        <p:spPr/>
        <p:txBody>
          <a:bodyPr/>
          <a:lstStyle/>
          <a:p>
            <a:r>
              <a:rPr lang="en-US" dirty="0"/>
              <a:t>Madrid </a:t>
            </a:r>
            <a:r>
              <a:rPr lang="en-US" dirty="0" err="1"/>
              <a:t>esta</a:t>
            </a:r>
            <a:r>
              <a:rPr lang="en-US" dirty="0"/>
              <a:t> </a:t>
            </a:r>
            <a:r>
              <a:rPr lang="en-US" dirty="0" err="1"/>
              <a:t>lleno</a:t>
            </a:r>
            <a:r>
              <a:rPr lang="en-US" dirty="0"/>
              <a:t> de </a:t>
            </a:r>
            <a:r>
              <a:rPr lang="en-US" dirty="0" err="1"/>
              <a:t>lugares</a:t>
            </a:r>
            <a:r>
              <a:rPr lang="en-US" dirty="0"/>
              <a:t> que </a:t>
            </a:r>
            <a:r>
              <a:rPr lang="en-US" dirty="0" err="1"/>
              <a:t>visitar</a:t>
            </a:r>
            <a:r>
              <a:rPr lang="en-US" dirty="0"/>
              <a:t>, </a:t>
            </a:r>
            <a:r>
              <a:rPr lang="en-US" dirty="0" err="1"/>
              <a:t>eventos</a:t>
            </a:r>
            <a:r>
              <a:rPr lang="en-US" dirty="0"/>
              <a:t> a los que </a:t>
            </a:r>
            <a:r>
              <a:rPr lang="en-US" dirty="0" err="1"/>
              <a:t>ir</a:t>
            </a:r>
            <a:r>
              <a:rPr lang="en-US" dirty="0"/>
              <a:t>,  </a:t>
            </a:r>
            <a:r>
              <a:rPr lang="en-US" dirty="0" err="1"/>
              <a:t>actividades</a:t>
            </a:r>
            <a:r>
              <a:rPr lang="en-US" dirty="0"/>
              <a:t> que </a:t>
            </a:r>
            <a:r>
              <a:rPr lang="en-US" dirty="0" err="1"/>
              <a:t>realizar</a:t>
            </a:r>
            <a:r>
              <a:rPr lang="en-US" dirty="0"/>
              <a:t>…. </a:t>
            </a:r>
            <a:r>
              <a:rPr lang="en-US" dirty="0" err="1"/>
              <a:t>Recomendamos</a:t>
            </a:r>
            <a:r>
              <a:rPr lang="en-US" dirty="0"/>
              <a:t> que uses </a:t>
            </a:r>
            <a:r>
              <a:rPr lang="en-US" dirty="0" err="1"/>
              <a:t>tu</a:t>
            </a:r>
            <a:r>
              <a:rPr lang="en-US" dirty="0"/>
              <a:t> </a:t>
            </a:r>
            <a:r>
              <a:rPr lang="en-US" dirty="0" err="1"/>
              <a:t>tiempo</a:t>
            </a:r>
            <a:r>
              <a:rPr lang="en-US" dirty="0"/>
              <a:t> libre para </a:t>
            </a:r>
            <a:r>
              <a:rPr lang="en-US" dirty="0" err="1"/>
              <a:t>visitar</a:t>
            </a:r>
            <a:r>
              <a:rPr lang="en-US" dirty="0"/>
              <a:t> y </a:t>
            </a:r>
            <a:r>
              <a:rPr lang="en-US" dirty="0" err="1"/>
              <a:t>explorar</a:t>
            </a:r>
            <a:r>
              <a:rPr lang="en-US" dirty="0"/>
              <a:t> </a:t>
            </a:r>
            <a:r>
              <a:rPr lang="en-US" dirty="0" err="1"/>
              <a:t>todos</a:t>
            </a:r>
            <a:r>
              <a:rPr lang="en-US" dirty="0"/>
              <a:t> </a:t>
            </a:r>
            <a:r>
              <a:rPr lang="en-US" dirty="0" err="1"/>
              <a:t>estos</a:t>
            </a:r>
            <a:r>
              <a:rPr lang="en-US" dirty="0"/>
              <a:t> </a:t>
            </a:r>
            <a:r>
              <a:rPr lang="en-US" dirty="0" err="1"/>
              <a:t>lugares</a:t>
            </a:r>
            <a:r>
              <a:rPr lang="en-US" dirty="0"/>
              <a:t>.</a:t>
            </a:r>
          </a:p>
          <a:p>
            <a:pPr marL="0" indent="0">
              <a:buNone/>
            </a:pPr>
            <a:r>
              <a:rPr lang="en-US" dirty="0"/>
              <a:t>  - </a:t>
            </a:r>
            <a:r>
              <a:rPr lang="en-US" dirty="0">
                <a:hlinkClick r:id="rId2"/>
              </a:rPr>
              <a:t>https://www.timeout.es/madrid/es/que-hacer/mejores-cosas-para-hacer-en-madrid</a:t>
            </a:r>
            <a:endParaRPr lang="en-US" dirty="0"/>
          </a:p>
          <a:p>
            <a:pPr marL="0" indent="0">
              <a:buNone/>
            </a:pPr>
            <a:r>
              <a:rPr lang="en-US" dirty="0"/>
              <a:t>  - </a:t>
            </a:r>
            <a:r>
              <a:rPr lang="en-US" dirty="0">
                <a:hlinkClick r:id="rId3"/>
              </a:rPr>
              <a:t>https://www.tripadvisor.es/Attractions-g187514-Activities-Madrid.html</a:t>
            </a:r>
            <a:endParaRPr lang="en-US" dirty="0"/>
          </a:p>
        </p:txBody>
      </p:sp>
    </p:spTree>
    <p:extLst>
      <p:ext uri="{BB962C8B-B14F-4D97-AF65-F5344CB8AC3E}">
        <p14:creationId xmlns:p14="http://schemas.microsoft.com/office/powerpoint/2010/main" val="102986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0FDBD-1BD5-40DA-816D-C7C40B967BAA}"/>
              </a:ext>
            </a:extLst>
          </p:cNvPr>
          <p:cNvSpPr>
            <a:spLocks noGrp="1"/>
          </p:cNvSpPr>
          <p:nvPr>
            <p:ph type="title"/>
          </p:nvPr>
        </p:nvSpPr>
        <p:spPr/>
        <p:txBody>
          <a:bodyPr/>
          <a:lstStyle/>
          <a:p>
            <a:r>
              <a:rPr lang="en-US" i="1" dirty="0">
                <a:effectLst>
                  <a:outerShdw blurRad="38100" dist="38100" dir="2700000" algn="tl">
                    <a:srgbClr val="000000">
                      <a:alpha val="43137"/>
                    </a:srgbClr>
                  </a:outerShdw>
                </a:effectLst>
              </a:rPr>
              <a:t>#7 / </a:t>
            </a:r>
            <a:r>
              <a:rPr lang="en-US" i="1" dirty="0" err="1">
                <a:effectLst>
                  <a:outerShdw blurRad="38100" dist="38100" dir="2700000" algn="tl">
                    <a:srgbClr val="000000">
                      <a:alpha val="43137"/>
                    </a:srgbClr>
                  </a:outerShdw>
                </a:effectLst>
              </a:rPr>
              <a:t>Conseguir</a:t>
            </a:r>
            <a:r>
              <a:rPr lang="en-US" i="1" dirty="0">
                <a:effectLst>
                  <a:outerShdw blurRad="38100" dist="38100" dir="2700000" algn="tl">
                    <a:srgbClr val="000000">
                      <a:alpha val="43137"/>
                    </a:srgbClr>
                  </a:outerShdw>
                </a:effectLst>
              </a:rPr>
              <a:t> el TIE</a:t>
            </a:r>
          </a:p>
        </p:txBody>
      </p:sp>
      <p:sp>
        <p:nvSpPr>
          <p:cNvPr id="3" name="Content Placeholder 2">
            <a:extLst>
              <a:ext uri="{FF2B5EF4-FFF2-40B4-BE49-F238E27FC236}">
                <a16:creationId xmlns:a16="http://schemas.microsoft.com/office/drawing/2014/main" id="{51D2B15A-4FE7-4755-97F3-21E872379CBF}"/>
              </a:ext>
            </a:extLst>
          </p:cNvPr>
          <p:cNvSpPr>
            <a:spLocks noGrp="1"/>
          </p:cNvSpPr>
          <p:nvPr>
            <p:ph idx="1"/>
          </p:nvPr>
        </p:nvSpPr>
        <p:spPr/>
        <p:txBody>
          <a:bodyPr>
            <a:normAutofit fontScale="85000" lnSpcReduction="20000"/>
          </a:bodyPr>
          <a:lstStyle/>
          <a:p>
            <a:r>
              <a:rPr lang="en-US" dirty="0"/>
              <a:t>Una </a:t>
            </a:r>
            <a:r>
              <a:rPr lang="en-US" dirty="0" err="1"/>
              <a:t>vez</a:t>
            </a:r>
            <a:r>
              <a:rPr lang="en-US" dirty="0"/>
              <a:t> </a:t>
            </a:r>
            <a:r>
              <a:rPr lang="en-US" dirty="0" err="1"/>
              <a:t>aprobada</a:t>
            </a:r>
            <a:r>
              <a:rPr lang="en-US" dirty="0"/>
              <a:t> </a:t>
            </a:r>
            <a:r>
              <a:rPr lang="en-US" dirty="0" err="1"/>
              <a:t>tu</a:t>
            </a:r>
            <a:r>
              <a:rPr lang="en-US" dirty="0"/>
              <a:t> </a:t>
            </a:r>
            <a:r>
              <a:rPr lang="en-US" dirty="0" err="1"/>
              <a:t>solicitud</a:t>
            </a:r>
            <a:r>
              <a:rPr lang="en-US" dirty="0"/>
              <a:t> de </a:t>
            </a:r>
            <a:r>
              <a:rPr lang="en-US" dirty="0" err="1"/>
              <a:t>visado</a:t>
            </a:r>
            <a:r>
              <a:rPr lang="en-US" dirty="0"/>
              <a:t> </a:t>
            </a:r>
            <a:r>
              <a:rPr lang="en-US" dirty="0" err="1"/>
              <a:t>tendras</a:t>
            </a:r>
            <a:r>
              <a:rPr lang="en-US" dirty="0"/>
              <a:t> que </a:t>
            </a:r>
            <a:r>
              <a:rPr lang="en-US" dirty="0" err="1"/>
              <a:t>tramitar</a:t>
            </a:r>
            <a:r>
              <a:rPr lang="en-US" dirty="0"/>
              <a:t> </a:t>
            </a:r>
            <a:r>
              <a:rPr lang="en-US" dirty="0" err="1"/>
              <a:t>tu</a:t>
            </a:r>
            <a:r>
              <a:rPr lang="en-US" dirty="0"/>
              <a:t> TIE</a:t>
            </a:r>
          </a:p>
          <a:p>
            <a:pPr fontAlgn="base"/>
            <a:r>
              <a:rPr lang="es-ES" dirty="0"/>
              <a:t>- Solicitar cita online en el siguiente link: </a:t>
            </a:r>
            <a:r>
              <a:rPr lang="es-ES" u="sng" dirty="0">
                <a:hlinkClick r:id="rId2"/>
              </a:rPr>
              <a:t>https://sede.administracionespublicas.gob.es/pagina/index/directorio/icpplus</a:t>
            </a:r>
            <a:endParaRPr lang="es-ES" dirty="0"/>
          </a:p>
          <a:p>
            <a:pPr fontAlgn="base"/>
            <a:r>
              <a:rPr lang="es-ES" b="1" dirty="0"/>
              <a:t>A tu cita tienes que llevar esta documentación: </a:t>
            </a:r>
            <a:endParaRPr lang="es-ES" dirty="0"/>
          </a:p>
          <a:p>
            <a:pPr fontAlgn="base"/>
            <a:r>
              <a:rPr lang="es-ES" dirty="0"/>
              <a:t>Impreso de solicitud en modelo oficial (EX–17) por duplicado, debidamente cumplimentado y firmado por el extranjero. Dicho impreso puede obtenerse en </a:t>
            </a:r>
            <a:r>
              <a:rPr lang="es-ES" u="sng" dirty="0">
                <a:hlinkClick r:id="rId3"/>
              </a:rPr>
              <a:t>http://extranjeros.mitramiss.gob.es/es/ModelosSolicitudes/Mod_solicitudes2/index.html</a:t>
            </a:r>
            <a:endParaRPr lang="es-ES" dirty="0"/>
          </a:p>
          <a:p>
            <a:pPr fontAlgn="base"/>
            <a:r>
              <a:rPr lang="es-ES" dirty="0"/>
              <a:t>Justificante del abono de la tasa de la tarjeta. Dicha tasa puede ser pagada en cualquier banco en España únicamente llevando el impreso de la misma cumplimentado. Dicha tasa puede ser descargada en el siguiente link: </a:t>
            </a:r>
            <a:r>
              <a:rPr lang="es-ES" u="sng" dirty="0">
                <a:hlinkClick r:id="rId4"/>
              </a:rPr>
              <a:t>https://sede.policia.gob.es:38089/Tasa790_012/ImpresoRellenar</a:t>
            </a:r>
            <a:endParaRPr lang="es-ES" dirty="0"/>
          </a:p>
          <a:p>
            <a:pPr fontAlgn="base"/>
            <a:r>
              <a:rPr lang="es-ES" dirty="0"/>
              <a:t>Una fotografía reciente en color, en fondo blanco, tamaño carné.</a:t>
            </a:r>
          </a:p>
          <a:p>
            <a:pPr marL="0" indent="0">
              <a:buNone/>
            </a:pPr>
            <a:endParaRPr lang="en-US" dirty="0"/>
          </a:p>
        </p:txBody>
      </p:sp>
    </p:spTree>
    <p:extLst>
      <p:ext uri="{BB962C8B-B14F-4D97-AF65-F5344CB8AC3E}">
        <p14:creationId xmlns:p14="http://schemas.microsoft.com/office/powerpoint/2010/main" val="2852224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880</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PROTOTIPO </vt:lpstr>
      <vt:lpstr>DESTINO, MADRID!!</vt:lpstr>
      <vt:lpstr>#1 / Pedir cita embajada</vt:lpstr>
      <vt:lpstr>#2 / Documentos que se requieren</vt:lpstr>
      <vt:lpstr>#3 / Asegurese de que tiene todo lo que necesita.</vt:lpstr>
      <vt:lpstr>#4 / Lleve todos los documentos a la cita</vt:lpstr>
      <vt:lpstr>#5 / Busqueda de vivienda</vt:lpstr>
      <vt:lpstr>#6 / Actividades Madrid</vt:lpstr>
      <vt:lpstr>#7 / Conseguir el TIE</vt:lpstr>
      <vt:lpstr>#8 / Transporte Madrid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dc:creator>
  <cp:lastModifiedBy>Javier</cp:lastModifiedBy>
  <cp:revision>4</cp:revision>
  <dcterms:created xsi:type="dcterms:W3CDTF">2020-03-17T11:51:19Z</dcterms:created>
  <dcterms:modified xsi:type="dcterms:W3CDTF">2020-03-30T15:19:44Z</dcterms:modified>
</cp:coreProperties>
</file>